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10"/>
  </p:notesMasterIdLst>
  <p:sldIdLst>
    <p:sldId id="256" r:id="rId2"/>
    <p:sldId id="262" r:id="rId3"/>
    <p:sldId id="268" r:id="rId4"/>
    <p:sldId id="275" r:id="rId5"/>
    <p:sldId id="276" r:id="rId6"/>
    <p:sldId id="269" r:id="rId7"/>
    <p:sldId id="273" r:id="rId8"/>
    <p:sldId id="267" r:id="rId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87" autoAdjust="0"/>
    <p:restoredTop sz="94660"/>
  </p:normalViewPr>
  <p:slideViewPr>
    <p:cSldViewPr>
      <p:cViewPr varScale="1">
        <p:scale>
          <a:sx n="105" d="100"/>
          <a:sy n="105" d="100"/>
        </p:scale>
        <p:origin x="734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C6CFAE-19FF-4F22-82EE-941928428E97}" type="datetimeFigureOut">
              <a:rPr lang="en-IN" smtClean="0"/>
              <a:t>22-02-2023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B0C81F-C97E-42D1-8F56-4B681E70C37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6681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14299"/>
            <a:ext cx="1981200" cy="49171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15442"/>
            <a:ext cx="6705600" cy="49149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1539720"/>
            <a:ext cx="1981200" cy="13716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 spc="0">
                <a:solidFill>
                  <a:srgbClr val="FFFFFF"/>
                </a:solidFill>
                <a:latin typeface="Cambria" panose="02040503050406030204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6251603" y="4770090"/>
            <a:ext cx="582966" cy="205740"/>
          </a:xfrm>
        </p:spPr>
        <p:txBody>
          <a:bodyPr/>
          <a:lstStyle>
            <a:lvl1pPr>
              <a:defRPr spc="0">
                <a:solidFill>
                  <a:srgbClr val="FFFFFF"/>
                </a:solidFill>
                <a:latin typeface="Cambria" panose="02040503050406030204" pitchFamily="18" charset="0"/>
              </a:defRPr>
            </a:lvl1pPr>
          </a:lstStyle>
          <a:p>
            <a:fld id="{688F5B63-F7B7-48B0-9254-22DE85AFDBC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2752725" y="4767263"/>
            <a:ext cx="3352800" cy="205740"/>
          </a:xfrm>
        </p:spPr>
        <p:txBody>
          <a:bodyPr/>
          <a:lstStyle>
            <a:lvl1pPr>
              <a:defRPr spc="0">
                <a:solidFill>
                  <a:schemeClr val="bg2"/>
                </a:solidFill>
                <a:latin typeface="Cambria" panose="02040503050406030204" pitchFamily="18" charset="0"/>
              </a:defRPr>
            </a:lvl1pPr>
          </a:lstStyle>
          <a:p>
            <a:r>
              <a:rPr lang="en-IN" smtClean="0"/>
              <a:t>www.imc-itawards.in</a:t>
            </a:r>
            <a:endParaRPr lang="en-IN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1539720"/>
            <a:ext cx="6324600" cy="1371600"/>
          </a:xfrm>
        </p:spPr>
        <p:txBody>
          <a:bodyPr/>
          <a:lstStyle>
            <a:lvl1pPr algn="r">
              <a:defRPr sz="4200" spc="0" baseline="0">
                <a:latin typeface="Cambria" panose="020405030504060302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5" name="Group 14"/>
          <p:cNvGrpSpPr/>
          <p:nvPr userDrawn="1"/>
        </p:nvGrpSpPr>
        <p:grpSpPr>
          <a:xfrm>
            <a:off x="7017668" y="3795887"/>
            <a:ext cx="1973932" cy="1234456"/>
            <a:chOff x="-14808" y="4447483"/>
            <a:chExt cx="1175921" cy="702727"/>
          </a:xfrm>
        </p:grpSpPr>
        <p:pic>
          <p:nvPicPr>
            <p:cNvPr id="16" name="Picture 15"/>
            <p:cNvPicPr>
              <a:picLocks noChangeAspect="1"/>
            </p:cNvPicPr>
            <p:nvPr userDrawn="1"/>
          </p:nvPicPr>
          <p:blipFill rotWithShape="1">
            <a:blip r:embed="rId2" cstate="email">
              <a:biLevel thresh="25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100000" l="0" r="100000">
                          <a14:foregroundMark x1="89909" y1="42616" x2="99732" y2="56317"/>
                          <a14:foregroundMark x1="99946" y1="95641" x2="52764" y2="97776"/>
                          <a14:foregroundMark x1="69780" y1="87456" x2="91251" y2="88523"/>
                          <a14:foregroundMark x1="98604" y1="70374" x2="99732" y2="58185"/>
                          <a14:foregroundMark x1="99302" y1="76335" x2="99517" y2="81495"/>
                          <a14:foregroundMark x1="28824" y1="33363" x2="36876" y2="27402"/>
                          <a14:foregroundMark x1="33978" y1="95745" x2="47514" y2="93085"/>
                          <a14:backgroundMark x1="644" y1="21441" x2="72893" y2="2936"/>
                          <a14:backgroundMark x1="96133" y1="30851" x2="99724" y2="39894"/>
                        </a14:backgroundRemoval>
                      </a14:imgEffect>
                      <a14:imgEffect>
                        <a14:sharpenSoften amount="98000"/>
                      </a14:imgEffect>
                      <a14:imgEffect>
                        <a14:colorTemperature colorTemp="8725"/>
                      </a14:imgEffect>
                      <a14:imgEffect>
                        <a14:saturation sat="255000"/>
                      </a14:imgEffect>
                      <a14:imgEffect>
                        <a14:brightnessContrast bright="-29000" contras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-14808" y="4522676"/>
              <a:ext cx="1175921" cy="627534"/>
            </a:xfrm>
            <a:prstGeom prst="rect">
              <a:avLst/>
            </a:prstGeom>
          </p:spPr>
        </p:pic>
        <p:pic>
          <p:nvPicPr>
            <p:cNvPr id="17" name="Picture 16">
              <a:extLst>
                <a:ext uri="{FF2B5EF4-FFF2-40B4-BE49-F238E27FC236}">
                  <a16:creationId xmlns="" xmlns:a16="http://schemas.microsoft.com/office/drawing/2014/main" id="{78E91DB3-A6D1-425D-AFB7-88044122A81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4218" y="4447483"/>
              <a:ext cx="668880" cy="201383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mbria" panose="02040503050406030204" pitchFamily="18" charset="0"/>
              </a:defRPr>
            </a:lvl1pPr>
            <a:lvl2pPr>
              <a:defRPr>
                <a:latin typeface="Cambria" panose="02040503050406030204" pitchFamily="18" charset="0"/>
              </a:defRPr>
            </a:lvl2pPr>
            <a:lvl3pPr>
              <a:defRPr>
                <a:latin typeface="Cambria" panose="02040503050406030204" pitchFamily="18" charset="0"/>
              </a:defRPr>
            </a:lvl3pPr>
            <a:lvl4pPr>
              <a:defRPr>
                <a:latin typeface="Cambria" panose="02040503050406030204" pitchFamily="18" charset="0"/>
              </a:defRPr>
            </a:lvl4pPr>
            <a:lvl5pPr>
              <a:defRPr>
                <a:latin typeface="Cambria" panose="02040503050406030204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www.imc-itawards.in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4368" y="4728461"/>
            <a:ext cx="582966" cy="205740"/>
          </a:xfrm>
        </p:spPr>
        <p:txBody>
          <a:bodyPr/>
          <a:lstStyle/>
          <a:p>
            <a:fld id="{688F5B63-F7B7-48B0-9254-22DE85AFDBC7}" type="slidenum">
              <a:rPr lang="en-IN" smtClean="0"/>
              <a:t>‹#›</a:t>
            </a:fld>
            <a:endParaRPr lang="en-IN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pc="0">
                <a:latin typeface="Cambria" panose="02040503050406030204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14299"/>
            <a:ext cx="1981200" cy="491718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15442"/>
            <a:ext cx="6705600" cy="49149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800" y="2169208"/>
            <a:ext cx="1600201" cy="1234440"/>
          </a:xfrm>
        </p:spPr>
        <p:txBody>
          <a:bodyPr anchor="ctr"/>
          <a:lstStyle>
            <a:lvl1pPr marL="0" indent="0">
              <a:buNone/>
              <a:defRPr sz="2000" spc="0">
                <a:solidFill>
                  <a:schemeClr val="bg2"/>
                </a:solidFill>
                <a:latin typeface="Cambria" panose="020405030504060302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6255984" y="4775042"/>
            <a:ext cx="582966" cy="205740"/>
          </a:xfrm>
        </p:spPr>
        <p:txBody>
          <a:bodyPr/>
          <a:lstStyle>
            <a:lvl1pPr>
              <a:defRPr spc="0">
                <a:solidFill>
                  <a:schemeClr val="bg2"/>
                </a:solidFill>
                <a:latin typeface="Cambria" panose="02040503050406030204" pitchFamily="18" charset="0"/>
              </a:defRPr>
            </a:lvl1pPr>
          </a:lstStyle>
          <a:p>
            <a:fld id="{688F5B63-F7B7-48B0-9254-22DE85AFDBC7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2695575" y="4767263"/>
            <a:ext cx="3352800" cy="205740"/>
          </a:xfrm>
        </p:spPr>
        <p:txBody>
          <a:bodyPr/>
          <a:lstStyle>
            <a:lvl1pPr>
              <a:defRPr spc="0">
                <a:solidFill>
                  <a:srgbClr val="FFFFFF"/>
                </a:solidFill>
                <a:latin typeface="Cambria" panose="02040503050406030204" pitchFamily="18" charset="0"/>
              </a:defRPr>
            </a:lvl1pPr>
          </a:lstStyle>
          <a:p>
            <a:r>
              <a:rPr lang="en-IN" smtClean="0"/>
              <a:t>www.imc-itawards.in</a:t>
            </a:r>
            <a:endParaRPr lang="en-IN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169208"/>
            <a:ext cx="6324600" cy="1234440"/>
          </a:xfrm>
        </p:spPr>
        <p:txBody>
          <a:bodyPr/>
          <a:lstStyle>
            <a:lvl1pPr algn="r">
              <a:defRPr sz="4200" spc="0" baseline="0">
                <a:latin typeface="Cambria" panose="02040503050406030204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7010400" y="3795886"/>
            <a:ext cx="1981200" cy="1235599"/>
            <a:chOff x="-14808" y="4447483"/>
            <a:chExt cx="1175921" cy="702727"/>
          </a:xfrm>
        </p:grpSpPr>
        <p:pic>
          <p:nvPicPr>
            <p:cNvPr id="17" name="Picture 16"/>
            <p:cNvPicPr>
              <a:picLocks noChangeAspect="1"/>
            </p:cNvPicPr>
            <p:nvPr userDrawn="1"/>
          </p:nvPicPr>
          <p:blipFill rotWithShape="1">
            <a:blip r:embed="rId2" cstate="email">
              <a:biLevel thresh="25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100000" l="0" r="100000">
                          <a14:foregroundMark x1="89909" y1="42616" x2="99732" y2="56317"/>
                          <a14:foregroundMark x1="99946" y1="95641" x2="52764" y2="97776"/>
                          <a14:foregroundMark x1="69780" y1="87456" x2="91251" y2="88523"/>
                          <a14:foregroundMark x1="98604" y1="70374" x2="99732" y2="58185"/>
                          <a14:foregroundMark x1="99302" y1="76335" x2="99517" y2="81495"/>
                          <a14:foregroundMark x1="28824" y1="33363" x2="36876" y2="27402"/>
                          <a14:foregroundMark x1="33978" y1="95745" x2="47514" y2="93085"/>
                          <a14:backgroundMark x1="644" y1="21441" x2="72893" y2="2936"/>
                          <a14:backgroundMark x1="96133" y1="30851" x2="99724" y2="39894"/>
                        </a14:backgroundRemoval>
                      </a14:imgEffect>
                      <a14:imgEffect>
                        <a14:sharpenSoften amount="98000"/>
                      </a14:imgEffect>
                      <a14:imgEffect>
                        <a14:colorTemperature colorTemp="8725"/>
                      </a14:imgEffect>
                      <a14:imgEffect>
                        <a14:saturation sat="255000"/>
                      </a14:imgEffect>
                      <a14:imgEffect>
                        <a14:brightnessContrast bright="-29000" contras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-14808" y="4522676"/>
              <a:ext cx="1175921" cy="627534"/>
            </a:xfrm>
            <a:prstGeom prst="rect">
              <a:avLst/>
            </a:prstGeom>
          </p:spPr>
        </p:pic>
        <p:pic>
          <p:nvPicPr>
            <p:cNvPr id="18" name="Picture 17">
              <a:extLst>
                <a:ext uri="{FF2B5EF4-FFF2-40B4-BE49-F238E27FC236}">
                  <a16:creationId xmlns="" xmlns:a16="http://schemas.microsoft.com/office/drawing/2014/main" id="{78E91DB3-A6D1-425D-AFB7-88044122A81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4218" y="4447483"/>
              <a:ext cx="668880" cy="201383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89304"/>
            <a:ext cx="4038600" cy="3305556"/>
          </a:xfrm>
        </p:spPr>
        <p:txBody>
          <a:bodyPr/>
          <a:lstStyle>
            <a:lvl1pPr>
              <a:defRPr sz="2800">
                <a:latin typeface="Cambria" panose="02040503050406030204" pitchFamily="18" charset="0"/>
              </a:defRPr>
            </a:lvl1pPr>
            <a:lvl2pPr>
              <a:defRPr sz="2400">
                <a:latin typeface="Cambria" panose="02040503050406030204" pitchFamily="18" charset="0"/>
              </a:defRPr>
            </a:lvl2pPr>
            <a:lvl3pPr>
              <a:defRPr sz="2000">
                <a:latin typeface="Cambria" panose="02040503050406030204" pitchFamily="18" charset="0"/>
              </a:defRPr>
            </a:lvl3pPr>
            <a:lvl4pPr>
              <a:defRPr sz="1800">
                <a:latin typeface="Cambria" panose="02040503050406030204" pitchFamily="18" charset="0"/>
              </a:defRPr>
            </a:lvl4pPr>
            <a:lvl5pPr>
              <a:defRPr sz="1800">
                <a:latin typeface="Cambria" panose="02040503050406030204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89304"/>
            <a:ext cx="4038600" cy="3305556"/>
          </a:xfrm>
        </p:spPr>
        <p:txBody>
          <a:bodyPr/>
          <a:lstStyle>
            <a:lvl1pPr>
              <a:defRPr sz="2800">
                <a:latin typeface="Cambria" panose="02040503050406030204" pitchFamily="18" charset="0"/>
              </a:defRPr>
            </a:lvl1pPr>
            <a:lvl2pPr>
              <a:defRPr sz="2400">
                <a:latin typeface="Cambria" panose="02040503050406030204" pitchFamily="18" charset="0"/>
              </a:defRPr>
            </a:lvl2pPr>
            <a:lvl3pPr>
              <a:defRPr sz="2000">
                <a:latin typeface="Cambria" panose="02040503050406030204" pitchFamily="18" charset="0"/>
              </a:defRPr>
            </a:lvl3pPr>
            <a:lvl4pPr>
              <a:defRPr sz="1800">
                <a:latin typeface="Cambria" panose="02040503050406030204" pitchFamily="18" charset="0"/>
              </a:defRPr>
            </a:lvl4pPr>
            <a:lvl5pPr>
              <a:defRPr sz="1800">
                <a:latin typeface="Cambria" panose="02040503050406030204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mbria" panose="02040503050406030204" pitchFamily="18" charset="0"/>
              </a:defRPr>
            </a:lvl1pPr>
          </a:lstStyle>
          <a:p>
            <a:r>
              <a:rPr lang="en-IN" smtClean="0"/>
              <a:t>www.imc-itawards.in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F5B63-F7B7-48B0-9254-22DE85AFDBC7}" type="slidenum">
              <a:rPr lang="en-IN" smtClean="0"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mbria" panose="020405030504060302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91828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28800"/>
            <a:ext cx="4040188" cy="27658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91828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28800"/>
            <a:ext cx="4041775" cy="27658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www.imc-itawards.in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F5B63-F7B7-48B0-9254-22DE85AFDBC7}" type="slidenum">
              <a:rPr lang="en-IN" smtClean="0"/>
              <a:t>‹#›</a:t>
            </a:fld>
            <a:endParaRPr lang="en-IN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www.imc-itawards.in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582966" cy="205740"/>
          </a:xfrm>
        </p:spPr>
        <p:txBody>
          <a:bodyPr/>
          <a:lstStyle/>
          <a:p>
            <a:fld id="{688F5B63-F7B7-48B0-9254-22DE85AFDBC7}" type="slidenum">
              <a:rPr lang="en-IN" smtClean="0"/>
              <a:t>‹#›</a:t>
            </a:fld>
            <a:endParaRPr lang="en-IN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13189"/>
            <a:ext cx="8831802" cy="491718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161112" y="4795838"/>
            <a:ext cx="1343375" cy="180751"/>
          </a:xfrm>
          <a:prstGeom prst="rect">
            <a:avLst/>
          </a:prstGeom>
        </p:spPr>
        <p:txBody>
          <a:bodyPr/>
          <a:lstStyle/>
          <a:p>
            <a:endParaRPr lang="en-I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www.imc-itawards.in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812360" y="4696134"/>
            <a:ext cx="582966" cy="205740"/>
          </a:xfrm>
        </p:spPr>
        <p:txBody>
          <a:bodyPr/>
          <a:lstStyle/>
          <a:p>
            <a:fld id="{688F5B63-F7B7-48B0-9254-22DE85AFDBC7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13157"/>
            <a:ext cx="1981200" cy="49171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14300"/>
            <a:ext cx="6705600" cy="49149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28600"/>
            <a:ext cx="586740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1597914"/>
            <a:ext cx="1673352" cy="2112264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771800" y="4792950"/>
            <a:ext cx="3352800" cy="205740"/>
          </a:xfrm>
        </p:spPr>
        <p:txBody>
          <a:bodyPr/>
          <a:lstStyle/>
          <a:p>
            <a:r>
              <a:rPr lang="en-IN" smtClean="0"/>
              <a:t>www.imc-itawards.in</a:t>
            </a:r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275034" y="4804410"/>
            <a:ext cx="582966" cy="205740"/>
          </a:xfrm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88F5B63-F7B7-48B0-9254-22DE85AFDBC7}" type="slidenum">
              <a:rPr lang="en-IN" smtClean="0"/>
              <a:t>‹#›</a:t>
            </a:fld>
            <a:endParaRPr lang="en-IN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342900"/>
            <a:ext cx="1675660" cy="1255014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5" name="Group 14"/>
          <p:cNvGrpSpPr/>
          <p:nvPr userDrawn="1"/>
        </p:nvGrpSpPr>
        <p:grpSpPr>
          <a:xfrm>
            <a:off x="7010400" y="3867894"/>
            <a:ext cx="1981200" cy="1162449"/>
            <a:chOff x="-14808" y="4447483"/>
            <a:chExt cx="1175921" cy="702727"/>
          </a:xfrm>
        </p:grpSpPr>
        <p:pic>
          <p:nvPicPr>
            <p:cNvPr id="16" name="Picture 15"/>
            <p:cNvPicPr>
              <a:picLocks noChangeAspect="1"/>
            </p:cNvPicPr>
            <p:nvPr userDrawn="1"/>
          </p:nvPicPr>
          <p:blipFill rotWithShape="1">
            <a:blip r:embed="rId2" cstate="email">
              <a:biLevel thresh="25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100000" l="0" r="100000">
                          <a14:foregroundMark x1="89909" y1="42616" x2="99732" y2="56317"/>
                          <a14:foregroundMark x1="99946" y1="95641" x2="52764" y2="97776"/>
                          <a14:foregroundMark x1="69780" y1="87456" x2="91251" y2="88523"/>
                          <a14:foregroundMark x1="98604" y1="70374" x2="99732" y2="58185"/>
                          <a14:foregroundMark x1="99302" y1="76335" x2="99517" y2="81495"/>
                          <a14:foregroundMark x1="28824" y1="33363" x2="36876" y2="27402"/>
                          <a14:foregroundMark x1="33978" y1="95745" x2="47514" y2="93085"/>
                          <a14:backgroundMark x1="644" y1="21441" x2="72893" y2="2936"/>
                          <a14:backgroundMark x1="96133" y1="30851" x2="99724" y2="39894"/>
                        </a14:backgroundRemoval>
                      </a14:imgEffect>
                      <a14:imgEffect>
                        <a14:sharpenSoften amount="98000"/>
                      </a14:imgEffect>
                      <a14:imgEffect>
                        <a14:colorTemperature colorTemp="8725"/>
                      </a14:imgEffect>
                      <a14:imgEffect>
                        <a14:saturation sat="255000"/>
                      </a14:imgEffect>
                      <a14:imgEffect>
                        <a14:brightnessContrast bright="-29000" contras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-14808" y="4522676"/>
              <a:ext cx="1175921" cy="627534"/>
            </a:xfrm>
            <a:prstGeom prst="rect">
              <a:avLst/>
            </a:prstGeom>
          </p:spPr>
        </p:pic>
        <p:pic>
          <p:nvPicPr>
            <p:cNvPr id="17" name="Picture 16">
              <a:extLst>
                <a:ext uri="{FF2B5EF4-FFF2-40B4-BE49-F238E27FC236}">
                  <a16:creationId xmlns="" xmlns:a16="http://schemas.microsoft.com/office/drawing/2014/main" id="{78E91DB3-A6D1-425D-AFB7-88044122A81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4218" y="4447483"/>
              <a:ext cx="668880" cy="201383"/>
            </a:xfrm>
            <a:prstGeom prst="rect">
              <a:avLst/>
            </a:prstGeom>
          </p:spPr>
        </p:pic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226228"/>
            <a:ext cx="8831802" cy="378410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14301"/>
            <a:ext cx="8814047" cy="100983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66885"/>
            <a:ext cx="8381260" cy="7907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289303"/>
            <a:ext cx="8407893" cy="33055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4767263"/>
            <a:ext cx="3352800" cy="2057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r>
              <a:rPr lang="en-IN" smtClean="0"/>
              <a:t>www.imc-itawards.in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4766310"/>
            <a:ext cx="582966" cy="20574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688F5B63-F7B7-48B0-9254-22DE85AFDBC7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3200" kern="1200" cap="all" spc="0" baseline="0">
          <a:ln>
            <a:noFill/>
          </a:ln>
          <a:solidFill>
            <a:schemeClr val="bg1"/>
          </a:solidFill>
          <a:effectLst/>
          <a:latin typeface="Cambria" panose="02040503050406030204" pitchFamily="18" charset="0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0" baseline="0">
          <a:solidFill>
            <a:schemeClr val="tx2"/>
          </a:solidFill>
          <a:latin typeface="Cambria" panose="02040503050406030204" pitchFamily="18" charset="0"/>
          <a:ea typeface="+mn-ea"/>
          <a:cs typeface="Tahoma" panose="020B0604030504040204" pitchFamily="34" charset="0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0" baseline="0">
          <a:solidFill>
            <a:schemeClr val="tx2"/>
          </a:solidFill>
          <a:latin typeface="Cambria" panose="02040503050406030204" pitchFamily="18" charset="0"/>
          <a:ea typeface="+mn-ea"/>
          <a:cs typeface="Tahoma" panose="020B0604030504040204" pitchFamily="34" charset="0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0" baseline="0">
          <a:solidFill>
            <a:schemeClr val="tx2"/>
          </a:solidFill>
          <a:latin typeface="Cambria" panose="02040503050406030204" pitchFamily="18" charset="0"/>
          <a:ea typeface="+mn-ea"/>
          <a:cs typeface="Tahoma" panose="020B0604030504040204" pitchFamily="34" charset="0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 spc="0">
          <a:solidFill>
            <a:schemeClr val="tx2"/>
          </a:solidFill>
          <a:latin typeface="Cambria" panose="02040503050406030204" pitchFamily="18" charset="0"/>
          <a:ea typeface="+mn-ea"/>
          <a:cs typeface="Tahoma" panose="020B0604030504040204" pitchFamily="34" charset="0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0" baseline="0">
          <a:solidFill>
            <a:schemeClr val="tx2"/>
          </a:solidFill>
          <a:latin typeface="Cambria" panose="02040503050406030204" pitchFamily="18" charset="0"/>
          <a:ea typeface="+mn-ea"/>
          <a:cs typeface="Tahoma" panose="020B0604030504040204" pitchFamily="34" charset="0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imc-itawards@imcnet.org" TargetMode="External"/><Relationship Id="rId2" Type="http://schemas.openxmlformats.org/officeDocument/2006/relationships/hyperlink" Target="http://www.imc-itawards.in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narendra@imcnet.org" TargetMode="External"/><Relationship Id="rId4" Type="http://schemas.openxmlformats.org/officeDocument/2006/relationships/hyperlink" Target="mailto:selby@imcnet.org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3563888" y="3363838"/>
            <a:ext cx="3205336" cy="1371600"/>
          </a:xfrm>
        </p:spPr>
        <p:txBody>
          <a:bodyPr/>
          <a:lstStyle/>
          <a:p>
            <a:pPr algn="r"/>
            <a:r>
              <a:rPr lang="en-IN" sz="2000" dirty="0"/>
              <a:t>Guidelines and I</a:t>
            </a:r>
            <a:r>
              <a:rPr lang="en-IN" sz="2000" dirty="0" smtClean="0"/>
              <a:t>nstructions</a:t>
            </a:r>
          </a:p>
          <a:p>
            <a:pPr algn="r"/>
            <a:r>
              <a:rPr lang="en-US" sz="2000" dirty="0" smtClean="0"/>
              <a:t>Link : www.imc-itawards.in</a:t>
            </a:r>
            <a:endParaRPr lang="en-US" sz="200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4400" b="1" dirty="0"/>
              <a:t>IMC Digital Technology Awards </a:t>
            </a:r>
            <a:r>
              <a:rPr lang="en-IN" sz="4400" b="1" dirty="0" smtClean="0"/>
              <a:t>2023</a:t>
            </a:r>
            <a:endParaRPr lang="en-IN" b="1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30" t="6965" r="12937" b="9454"/>
          <a:stretch/>
        </p:blipFill>
        <p:spPr>
          <a:xfrm>
            <a:off x="7020272" y="51470"/>
            <a:ext cx="2016224" cy="230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6049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7092280" y="1635646"/>
            <a:ext cx="1800200" cy="1234440"/>
          </a:xfrm>
        </p:spPr>
        <p:txBody>
          <a:bodyPr/>
          <a:lstStyle/>
          <a:p>
            <a:pPr algn="ctr"/>
            <a:r>
              <a:rPr lang="en-IN" sz="2400" b="1" dirty="0" smtClean="0"/>
              <a:t>PURPOSE</a:t>
            </a:r>
            <a:endParaRPr lang="en-IN" sz="2400" b="1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79512" y="2169208"/>
            <a:ext cx="6624736" cy="1234440"/>
          </a:xfrm>
        </p:spPr>
        <p:txBody>
          <a:bodyPr/>
          <a:lstStyle/>
          <a:p>
            <a:r>
              <a:rPr lang="en-IN" sz="2000" cap="none" dirty="0" smtClean="0"/>
              <a:t>The </a:t>
            </a:r>
            <a:r>
              <a:rPr lang="en-IN" sz="2000" cap="none" dirty="0"/>
              <a:t>purpose of these awards </a:t>
            </a:r>
            <a:r>
              <a:rPr lang="en-IN" sz="2000" cap="none" dirty="0" smtClean="0"/>
              <a:t>is to </a:t>
            </a:r>
            <a:r>
              <a:rPr lang="en-IN" sz="2000" cap="none" dirty="0"/>
              <a:t>recognise and reward superior </a:t>
            </a:r>
            <a:r>
              <a:rPr lang="en-IN" sz="2000" cap="none" dirty="0" smtClean="0"/>
              <a:t>Digital &amp; IT accomplishments </a:t>
            </a:r>
            <a:r>
              <a:rPr lang="en-IN" sz="2000" cap="none" dirty="0"/>
              <a:t>across </a:t>
            </a:r>
            <a:r>
              <a:rPr lang="en-IN" sz="2000" cap="none" dirty="0" smtClean="0"/>
              <a:t>the spectrum</a:t>
            </a:r>
            <a:r>
              <a:rPr lang="en-IN" sz="2000" cap="none" dirty="0"/>
              <a:t/>
            </a:r>
            <a:br>
              <a:rPr lang="en-IN" sz="2000" cap="none" dirty="0"/>
            </a:br>
            <a:r>
              <a:rPr lang="en-IN" sz="2000" cap="none" dirty="0"/>
              <a:t/>
            </a:r>
            <a:br>
              <a:rPr lang="en-IN" sz="2000" cap="none" dirty="0"/>
            </a:br>
            <a:r>
              <a:rPr lang="en-IN" sz="2000" cap="none" dirty="0" smtClean="0"/>
              <a:t>IMC </a:t>
            </a:r>
            <a:r>
              <a:rPr lang="en-IN" sz="2000" cap="none" dirty="0"/>
              <a:t>rewards </a:t>
            </a:r>
            <a:r>
              <a:rPr lang="en-IN" sz="2000" cap="none" dirty="0" smtClean="0"/>
              <a:t>all - </a:t>
            </a:r>
            <a:r>
              <a:rPr lang="en-IN" sz="2000" b="1" cap="none" dirty="0"/>
              <a:t>the </a:t>
            </a:r>
            <a:r>
              <a:rPr lang="en-IN" sz="2000" b="1" cap="none" dirty="0" smtClean="0"/>
              <a:t>start-ups, IT companies, End-User companies, </a:t>
            </a:r>
            <a:r>
              <a:rPr lang="en-IN" sz="2000" b="1" cap="none" dirty="0"/>
              <a:t>G</a:t>
            </a:r>
            <a:r>
              <a:rPr lang="en-IN" sz="2000" b="1" cap="none" dirty="0" smtClean="0"/>
              <a:t>overnment departments</a:t>
            </a:r>
            <a:r>
              <a:rPr lang="en-IN" sz="2000" cap="none" dirty="0" smtClean="0"/>
              <a:t> and </a:t>
            </a:r>
            <a:r>
              <a:rPr lang="en-IN" sz="2000" b="1" cap="none" dirty="0" smtClean="0"/>
              <a:t>individual technology leaders</a:t>
            </a:r>
            <a:r>
              <a:rPr lang="en-IN" sz="2000" cap="none" dirty="0" smtClean="0"/>
              <a:t> – </a:t>
            </a:r>
            <a:r>
              <a:rPr lang="en-IN" sz="2000" cap="none" dirty="0"/>
              <a:t>for technological solutions, </a:t>
            </a:r>
            <a:r>
              <a:rPr lang="en-IN" sz="2000" cap="none" dirty="0" smtClean="0"/>
              <a:t>applications, </a:t>
            </a:r>
            <a:r>
              <a:rPr lang="en-IN" sz="2000" cap="none" dirty="0"/>
              <a:t>and improvements that have transformed </a:t>
            </a:r>
            <a:r>
              <a:rPr lang="en-IN" sz="2000" cap="none" dirty="0" smtClean="0"/>
              <a:t>businesses and made a difference.</a:t>
            </a:r>
            <a:endParaRPr lang="en-IN" sz="2000" cap="non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IN" smtClean="0"/>
              <a:t>www.imc-itawards.in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52921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381000" y="1203598"/>
            <a:ext cx="8381260" cy="3683699"/>
          </a:xfrm>
        </p:spPr>
        <p:txBody>
          <a:bodyPr>
            <a:normAutofit fontScale="47500" lnSpcReduction="20000"/>
          </a:bodyPr>
          <a:lstStyle/>
          <a:p>
            <a:pPr marL="45720" indent="0" algn="just">
              <a:buNone/>
            </a:pPr>
            <a:r>
              <a:rPr lang="en-IN" dirty="0"/>
              <a:t>The awards are divided into </a:t>
            </a:r>
            <a:r>
              <a:rPr lang="en-IN" b="1" dirty="0"/>
              <a:t>three</a:t>
            </a:r>
            <a:r>
              <a:rPr lang="en-IN" dirty="0"/>
              <a:t> </a:t>
            </a:r>
            <a:r>
              <a:rPr lang="en-IN" dirty="0" smtClean="0"/>
              <a:t>categories.  </a:t>
            </a:r>
            <a:r>
              <a:rPr lang="en-IN" dirty="0"/>
              <a:t>Please select the relevant category while applying</a:t>
            </a:r>
          </a:p>
          <a:p>
            <a:pPr marL="45720" indent="0" algn="just">
              <a:buNone/>
            </a:pPr>
            <a:r>
              <a:rPr lang="en-IN" b="1" u="sng" dirty="0"/>
              <a:t>Category – 1</a:t>
            </a:r>
            <a:r>
              <a:rPr lang="en-IN" u="sng" dirty="0"/>
              <a:t>: Smart Tech companies</a:t>
            </a:r>
          </a:p>
          <a:p>
            <a:pPr algn="just"/>
            <a:r>
              <a:rPr lang="en-IN" dirty="0"/>
              <a:t>These are companies which use new-age digital business models or digital technologies in their operations and such use contributes to more than 75% of their annual revenues.  This is further sub-divided based on turnover </a:t>
            </a:r>
            <a:r>
              <a:rPr lang="en-IN" dirty="0" smtClean="0"/>
              <a:t>and type of companies (bifurcation in next slide)</a:t>
            </a:r>
            <a:endParaRPr lang="en-IN" dirty="0"/>
          </a:p>
          <a:p>
            <a:pPr marL="45720" indent="0" algn="just">
              <a:buNone/>
            </a:pPr>
            <a:r>
              <a:rPr lang="en-IN" b="1" u="sng" dirty="0"/>
              <a:t>Category – 2</a:t>
            </a:r>
            <a:r>
              <a:rPr lang="en-IN" u="sng" dirty="0"/>
              <a:t>: Organisations </a:t>
            </a:r>
            <a:r>
              <a:rPr lang="en-IN" u="sng" dirty="0" smtClean="0"/>
              <a:t> and Govt. departments embracing </a:t>
            </a:r>
            <a:r>
              <a:rPr lang="en-IN" u="sng" dirty="0"/>
              <a:t>Digital Transformation </a:t>
            </a:r>
            <a:endParaRPr lang="en-IN" u="sng" dirty="0" smtClean="0"/>
          </a:p>
          <a:p>
            <a:pPr algn="just"/>
            <a:r>
              <a:rPr lang="en-IN" dirty="0"/>
              <a:t>These are firms, </a:t>
            </a:r>
            <a:r>
              <a:rPr lang="en-IN" dirty="0" smtClean="0"/>
              <a:t>Govt. </a:t>
            </a:r>
            <a:r>
              <a:rPr lang="en-IN" dirty="0"/>
              <a:t>sectors that have brought about digital transformation in their businesses and operations.  This category is further sub-divided into three sectors: </a:t>
            </a:r>
          </a:p>
          <a:p>
            <a:pPr lvl="1" algn="just"/>
            <a:r>
              <a:rPr lang="en-IN" dirty="0"/>
              <a:t>manufacturing, </a:t>
            </a:r>
          </a:p>
          <a:p>
            <a:pPr lvl="1" algn="just"/>
            <a:r>
              <a:rPr lang="en-IN" dirty="0"/>
              <a:t>services and </a:t>
            </a:r>
          </a:p>
          <a:p>
            <a:pPr lvl="1" algn="just"/>
            <a:r>
              <a:rPr lang="en-IN" dirty="0" smtClean="0"/>
              <a:t>Govt. </a:t>
            </a:r>
            <a:r>
              <a:rPr lang="en-IN" dirty="0"/>
              <a:t>&amp; PSUs.  </a:t>
            </a:r>
            <a:endParaRPr lang="en-IN" dirty="0" smtClean="0"/>
          </a:p>
          <a:p>
            <a:pPr algn="just"/>
            <a:r>
              <a:rPr lang="en-IN" dirty="0" smtClean="0"/>
              <a:t>Each </a:t>
            </a:r>
            <a:r>
              <a:rPr lang="en-IN" dirty="0"/>
              <a:t>sector will have one award each for MSME and non-MSME categories</a:t>
            </a:r>
          </a:p>
          <a:p>
            <a:pPr marL="45720" indent="0" algn="just">
              <a:buNone/>
            </a:pPr>
            <a:r>
              <a:rPr lang="en-IN" b="1" u="sng" dirty="0" smtClean="0"/>
              <a:t>Category </a:t>
            </a:r>
            <a:r>
              <a:rPr lang="en-IN" b="1" u="sng" dirty="0"/>
              <a:t>– 3</a:t>
            </a:r>
            <a:r>
              <a:rPr lang="en-IN" u="sng" dirty="0"/>
              <a:t>: </a:t>
            </a:r>
            <a:r>
              <a:rPr lang="en-IN" u="sng" dirty="0" smtClean="0"/>
              <a:t>Individual Technology Leaders who have made a significant difference with their vision</a:t>
            </a:r>
            <a:endParaRPr lang="en-IN" u="sng" dirty="0"/>
          </a:p>
          <a:p>
            <a:pPr algn="just"/>
            <a:r>
              <a:rPr lang="en-IN" dirty="0"/>
              <a:t>Individual Digital Transformation leaders </a:t>
            </a:r>
            <a:r>
              <a:rPr lang="en-IN" dirty="0" smtClean="0"/>
              <a:t>CDOs / CIOs / CTOs with </a:t>
            </a:r>
            <a:r>
              <a:rPr lang="en-IN" dirty="0"/>
              <a:t>impact on digital business models and new products or services</a:t>
            </a:r>
          </a:p>
          <a:p>
            <a:pPr algn="just"/>
            <a:r>
              <a:rPr lang="en-IN" dirty="0"/>
              <a:t>Individual </a:t>
            </a:r>
            <a:r>
              <a:rPr lang="en-IN" dirty="0" smtClean="0"/>
              <a:t>CDOs / CIOs </a:t>
            </a:r>
            <a:r>
              <a:rPr lang="en-IN" dirty="0"/>
              <a:t>/ CTOs with impact on IT, Security &amp; digital implementation</a:t>
            </a:r>
          </a:p>
          <a:p>
            <a:pPr algn="just"/>
            <a:r>
              <a:rPr lang="en-IN" dirty="0"/>
              <a:t>Best woman IT / Digital leader award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The applicants can apply in any of the following Categories</a:t>
            </a:r>
            <a:endParaRPr lang="en-I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www.imc-itawards.in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15513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2000" b="1" dirty="0" smtClean="0"/>
              <a:t> </a:t>
            </a:r>
            <a:r>
              <a:rPr lang="en-IN" dirty="0"/>
              <a:t>Category 1 </a:t>
            </a:r>
            <a:r>
              <a:rPr lang="en-IN" dirty="0" smtClean="0"/>
              <a:t>is divided </a:t>
            </a:r>
            <a:r>
              <a:rPr lang="en-IN" dirty="0"/>
              <a:t>in 4 </a:t>
            </a:r>
            <a:r>
              <a:rPr lang="en-IN" dirty="0" err="1" smtClean="0"/>
              <a:t>sectionS</a:t>
            </a:r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www.imc-itawards.in</a:t>
            </a:r>
            <a:endParaRPr lang="en-IN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6560038"/>
              </p:ext>
            </p:extLst>
          </p:nvPr>
        </p:nvGraphicFramePr>
        <p:xfrm>
          <a:off x="258841" y="1347614"/>
          <a:ext cx="8568952" cy="290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2238"/>
                <a:gridCol w="2142238"/>
                <a:gridCol w="2142238"/>
                <a:gridCol w="214223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1600" dirty="0" smtClean="0"/>
                        <a:t>Category</a:t>
                      </a:r>
                      <a:r>
                        <a:rPr lang="en-IN" sz="1600" baseline="0" dirty="0" smtClean="0"/>
                        <a:t> 1A</a:t>
                      </a:r>
                      <a:endParaRPr lang="en-IN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dirty="0" smtClean="0"/>
                        <a:t>Category 1B</a:t>
                      </a:r>
                      <a:endParaRPr lang="en-IN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dirty="0" smtClean="0"/>
                        <a:t>Category 1C</a:t>
                      </a:r>
                      <a:endParaRPr lang="en-IN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dirty="0" smtClean="0"/>
                        <a:t>Category 1D</a:t>
                      </a:r>
                      <a:endParaRPr lang="en-IN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Nascent “Born Digital” </a:t>
                      </a:r>
                      <a:r>
                        <a:rPr lang="en-IN" sz="1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Startups</a:t>
                      </a:r>
                      <a:endParaRPr lang="en-IN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Mid-level solution / product oriented  Digital companies</a:t>
                      </a:r>
                      <a:endParaRPr lang="en-IN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Pure Play Digital / online companies</a:t>
                      </a:r>
                      <a:endParaRPr lang="en-IN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Established  IT and Technology Service</a:t>
                      </a:r>
                      <a:r>
                        <a:rPr lang="en-IN" sz="14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companies</a:t>
                      </a:r>
                      <a:endParaRPr lang="en-IN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 are a new </a:t>
                      </a:r>
                      <a:r>
                        <a:rPr lang="en-IN" sz="1400" b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startup</a:t>
                      </a:r>
                      <a:r>
                        <a:rPr lang="en-IN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 with a new / disruptive idea and have set up a digital business after 1-Jan-2020 and with annual (2022) revenues between </a:t>
                      </a:r>
                      <a:r>
                        <a:rPr lang="en-IN" sz="1400" b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Rs</a:t>
                      </a:r>
                      <a:r>
                        <a:rPr lang="en-IN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IN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1– 10 crore*</a:t>
                      </a:r>
                      <a:endParaRPr lang="en-IN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 are company using smart digital tech in</a:t>
                      </a:r>
                      <a:r>
                        <a:rPr lang="en-IN" sz="14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your product or services</a:t>
                      </a:r>
                    </a:p>
                    <a:p>
                      <a:endParaRPr lang="en-IN" sz="1400" b="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IN" sz="14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Annual (2022) revenues </a:t>
                      </a:r>
                      <a:r>
                        <a:rPr lang="en-IN" sz="14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between Rs 10-100 crore*</a:t>
                      </a:r>
                      <a:endParaRPr lang="en-IN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Companies having 2022 revenues </a:t>
                      </a:r>
                      <a:r>
                        <a:rPr lang="en-IN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more than 100 crore*</a:t>
                      </a:r>
                      <a:r>
                        <a:rPr lang="en-IN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primarily</a:t>
                      </a:r>
                      <a:r>
                        <a:rPr lang="en-IN" sz="14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from new digital / online /virtual business models, disrupting legacy businesses</a:t>
                      </a:r>
                      <a:endParaRPr lang="en-IN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Mid</a:t>
                      </a:r>
                      <a:r>
                        <a:rPr lang="en-IN" sz="14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Large scale technology solution companies providing products / services that help transform other businesses digitally across sectors </a:t>
                      </a:r>
                      <a:endParaRPr lang="en-IN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115616" y="4397211"/>
            <a:ext cx="685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600" dirty="0" smtClean="0"/>
              <a:t>* More than 75% of the turnover should be from digital / online technologies</a:t>
            </a:r>
            <a:endParaRPr lang="en-IN" sz="1600" dirty="0"/>
          </a:p>
        </p:txBody>
      </p:sp>
    </p:spTree>
    <p:extLst>
      <p:ext uri="{BB962C8B-B14F-4D97-AF65-F5344CB8AC3E}">
        <p14:creationId xmlns:p14="http://schemas.microsoft.com/office/powerpoint/2010/main" val="2892891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2000" b="1" dirty="0" smtClean="0"/>
              <a:t> </a:t>
            </a:r>
            <a:r>
              <a:rPr lang="en-IN" dirty="0"/>
              <a:t>Category </a:t>
            </a:r>
            <a:r>
              <a:rPr lang="en-IN" dirty="0" smtClean="0"/>
              <a:t>2, 3 is summarised below</a:t>
            </a:r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www.imc-itawards.in</a:t>
            </a:r>
            <a:endParaRPr lang="en-IN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3421982"/>
              </p:ext>
            </p:extLst>
          </p:nvPr>
        </p:nvGraphicFramePr>
        <p:xfrm>
          <a:off x="258841" y="1347614"/>
          <a:ext cx="8568952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6855"/>
                <a:gridCol w="2448272"/>
                <a:gridCol w="2401587"/>
                <a:gridCol w="214223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1600" dirty="0" smtClean="0"/>
                        <a:t>Category</a:t>
                      </a:r>
                      <a:r>
                        <a:rPr lang="en-IN" sz="1600" baseline="0" dirty="0" smtClean="0"/>
                        <a:t> -2 </a:t>
                      </a:r>
                      <a:endParaRPr lang="en-IN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dirty="0" smtClean="0"/>
                        <a:t>2a. Manufacturing</a:t>
                      </a:r>
                      <a:r>
                        <a:rPr lang="en-IN" sz="1600" baseline="0" dirty="0" smtClean="0"/>
                        <a:t> Sector</a:t>
                      </a:r>
                      <a:endParaRPr lang="en-IN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dirty="0" smtClean="0"/>
                        <a:t>2b. Services Sector</a:t>
                      </a:r>
                      <a:endParaRPr lang="en-IN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dirty="0" smtClean="0"/>
                        <a:t>2c. </a:t>
                      </a:r>
                      <a:r>
                        <a:rPr lang="en-IN" sz="1600" dirty="0" err="1" smtClean="0"/>
                        <a:t>Govt</a:t>
                      </a:r>
                      <a:r>
                        <a:rPr lang="en-IN" sz="1600" dirty="0" smtClean="0"/>
                        <a:t> </a:t>
                      </a:r>
                      <a:r>
                        <a:rPr lang="en-IN" sz="1600" dirty="0" err="1" smtClean="0"/>
                        <a:t>Dept</a:t>
                      </a:r>
                      <a:r>
                        <a:rPr lang="en-IN" sz="1600" dirty="0" smtClean="0"/>
                        <a:t> / PSU</a:t>
                      </a:r>
                      <a:endParaRPr lang="en-IN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MSME</a:t>
                      </a:r>
                      <a:endParaRPr lang="en-IN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 least 1 award</a:t>
                      </a:r>
                      <a:endParaRPr lang="en-IN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 least 1 award</a:t>
                      </a:r>
                      <a:endParaRPr lang="en-IN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 least 1 award</a:t>
                      </a:r>
                      <a:endParaRPr lang="en-IN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Non-MSME</a:t>
                      </a:r>
                      <a:endParaRPr lang="en-IN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 least 1 award</a:t>
                      </a:r>
                      <a:endParaRPr lang="en-IN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 least 1 award</a:t>
                      </a:r>
                      <a:endParaRPr lang="en-IN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 least 1 award</a:t>
                      </a:r>
                      <a:endParaRPr lang="en-IN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0548098"/>
              </p:ext>
            </p:extLst>
          </p:nvPr>
        </p:nvGraphicFramePr>
        <p:xfrm>
          <a:off x="251520" y="3075806"/>
          <a:ext cx="8568952" cy="140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/>
                <a:gridCol w="2376264"/>
                <a:gridCol w="2466274"/>
                <a:gridCol w="214223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1600" dirty="0" smtClean="0"/>
                        <a:t>Category</a:t>
                      </a:r>
                      <a:r>
                        <a:rPr lang="en-IN" sz="1600" baseline="0" dirty="0" smtClean="0"/>
                        <a:t> -3 </a:t>
                      </a:r>
                      <a:endParaRPr lang="en-IN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dirty="0" smtClean="0"/>
                        <a:t>Best CDO / Digital Business Leader </a:t>
                      </a:r>
                      <a:endParaRPr lang="en-IN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dirty="0" smtClean="0"/>
                        <a:t>Best CIO / CTO</a:t>
                      </a:r>
                      <a:endParaRPr lang="en-IN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dirty="0" smtClean="0"/>
                        <a:t>Best Woman Technology Leader</a:t>
                      </a:r>
                      <a:endParaRPr lang="en-IN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One award in each of the sub-categories shown</a:t>
                      </a:r>
                      <a:endParaRPr lang="en-IN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Individuals who have made significant contribution</a:t>
                      </a:r>
                      <a:r>
                        <a:rPr lang="en-IN" sz="12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 digital business or digital products</a:t>
                      </a:r>
                      <a:endParaRPr lang="en-IN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Individuals who contributed to their IT departments on consistent basis and harnessed technology significantly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Women</a:t>
                      </a:r>
                      <a:r>
                        <a:rPr lang="en-IN" sz="12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digital / IT leaders who have contributed with impact  to the scale up in their departments </a:t>
                      </a:r>
                      <a:endParaRPr lang="en-IN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187624" y="2443549"/>
            <a:ext cx="69898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200" i="1" dirty="0" smtClean="0"/>
              <a:t>* In case of exceptional situations, the jury may decide to award more than one in a sub-category above</a:t>
            </a:r>
            <a:endParaRPr lang="en-IN" sz="1200" i="1" dirty="0"/>
          </a:p>
        </p:txBody>
      </p:sp>
    </p:spTree>
    <p:extLst>
      <p:ext uri="{BB962C8B-B14F-4D97-AF65-F5344CB8AC3E}">
        <p14:creationId xmlns:p14="http://schemas.microsoft.com/office/powerpoint/2010/main" val="1845911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81000" y="1275605"/>
            <a:ext cx="8407893" cy="3600401"/>
          </a:xfrm>
        </p:spPr>
        <p:txBody>
          <a:bodyPr>
            <a:normAutofit fontScale="55000" lnSpcReduction="20000"/>
          </a:bodyPr>
          <a:lstStyle/>
          <a:p>
            <a:pPr algn="just">
              <a:lnSpc>
                <a:spcPct val="120000"/>
              </a:lnSpc>
              <a:spcBef>
                <a:spcPts val="600"/>
              </a:spcBef>
            </a:pPr>
            <a:r>
              <a:rPr lang="en-IN" dirty="0"/>
              <a:t>Award will be given </a:t>
            </a:r>
            <a:r>
              <a:rPr lang="en-IN" dirty="0" smtClean="0"/>
              <a:t>to entities on </a:t>
            </a:r>
            <a:r>
              <a:rPr lang="en-IN" dirty="0"/>
              <a:t>the basis of best implementation of a </a:t>
            </a:r>
            <a:r>
              <a:rPr lang="en-IN" dirty="0" smtClean="0"/>
              <a:t>project, </a:t>
            </a:r>
            <a:r>
              <a:rPr lang="en-IN" dirty="0"/>
              <a:t>or practice using digital / IT tools and </a:t>
            </a:r>
            <a:r>
              <a:rPr lang="en-IN" dirty="0" smtClean="0"/>
              <a:t>processes for Categories-1,2</a:t>
            </a:r>
            <a:endParaRPr lang="en-IN" dirty="0"/>
          </a:p>
          <a:p>
            <a:pPr algn="just">
              <a:lnSpc>
                <a:spcPct val="120000"/>
              </a:lnSpc>
              <a:spcBef>
                <a:spcPts val="600"/>
              </a:spcBef>
            </a:pPr>
            <a:r>
              <a:rPr lang="en-IN" dirty="0" smtClean="0"/>
              <a:t>For category-2, the </a:t>
            </a:r>
            <a:r>
              <a:rPr lang="en-IN" dirty="0"/>
              <a:t>awards will be given in two sub-categories : </a:t>
            </a:r>
            <a:r>
              <a:rPr lang="en-IN" dirty="0" smtClean="0"/>
              <a:t>MSME and non-MSME companies.  Firms will need to upload their 2022 MSME </a:t>
            </a:r>
            <a:r>
              <a:rPr lang="en-IN" dirty="0" err="1" smtClean="0"/>
              <a:t>Udyam</a:t>
            </a:r>
            <a:r>
              <a:rPr lang="en-IN" dirty="0" smtClean="0"/>
              <a:t> certificates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</a:pPr>
            <a:r>
              <a:rPr lang="en-IN" dirty="0" smtClean="0"/>
              <a:t>For category-3, individuals can be self-nominated, or others could nominate leaders who have made a significant long term impact with their digital / IT leadership &amp; vision</a:t>
            </a:r>
            <a:endParaRPr lang="en-IN" dirty="0"/>
          </a:p>
          <a:p>
            <a:pPr algn="just">
              <a:lnSpc>
                <a:spcPct val="120000"/>
              </a:lnSpc>
              <a:spcBef>
                <a:spcPts val="600"/>
              </a:spcBef>
            </a:pPr>
            <a:r>
              <a:rPr lang="en-IN" dirty="0" smtClean="0"/>
              <a:t>To </a:t>
            </a:r>
            <a:r>
              <a:rPr lang="en-IN" dirty="0"/>
              <a:t>be uploaded on </a:t>
            </a:r>
            <a:r>
              <a:rPr lang="en-IN" dirty="0">
                <a:hlinkClick r:id="rId2"/>
              </a:rPr>
              <a:t>www.imc-itawards.in</a:t>
            </a:r>
            <a:r>
              <a:rPr lang="en-IN" dirty="0"/>
              <a:t> or sent to </a:t>
            </a:r>
            <a:r>
              <a:rPr lang="en-IN" dirty="0">
                <a:hlinkClick r:id="rId3"/>
              </a:rPr>
              <a:t>imc-itawards@imcnet.org</a:t>
            </a:r>
            <a:endParaRPr lang="en-IN" dirty="0"/>
          </a:p>
          <a:p>
            <a:pPr algn="just">
              <a:lnSpc>
                <a:spcPct val="120000"/>
              </a:lnSpc>
              <a:spcBef>
                <a:spcPts val="600"/>
              </a:spcBef>
            </a:pPr>
            <a:r>
              <a:rPr lang="en-IN" b="1" dirty="0"/>
              <a:t>Jury decision will be final and binding 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</a:pPr>
            <a:r>
              <a:rPr lang="en-US" b="1" dirty="0" smtClean="0"/>
              <a:t>IMC </a:t>
            </a:r>
            <a:r>
              <a:rPr lang="en-US" b="1" dirty="0"/>
              <a:t>will be using the data submitted in the nomination for aggregate analysis and research which would </a:t>
            </a:r>
            <a:r>
              <a:rPr lang="en-US" b="1" dirty="0" smtClean="0"/>
              <a:t>help identify </a:t>
            </a:r>
            <a:r>
              <a:rPr lang="en-US" b="1" dirty="0"/>
              <a:t>digital trends and best practices </a:t>
            </a:r>
            <a:r>
              <a:rPr lang="en-US" b="1" dirty="0" smtClean="0"/>
              <a:t>for the </a:t>
            </a:r>
            <a:r>
              <a:rPr lang="en-US" b="1" dirty="0"/>
              <a:t>greater good of the industry. No individual data will be </a:t>
            </a:r>
            <a:r>
              <a:rPr lang="en-US" b="1" dirty="0" smtClean="0"/>
              <a:t>revealed</a:t>
            </a:r>
            <a:endParaRPr lang="en-US" b="1" dirty="0"/>
          </a:p>
          <a:p>
            <a:pPr algn="just">
              <a:lnSpc>
                <a:spcPct val="120000"/>
              </a:lnSpc>
              <a:spcBef>
                <a:spcPts val="600"/>
              </a:spcBef>
            </a:pPr>
            <a:r>
              <a:rPr lang="en-US" b="1" dirty="0" smtClean="0"/>
              <a:t>Name </a:t>
            </a:r>
            <a:r>
              <a:rPr lang="en-US" b="1" dirty="0"/>
              <a:t>of company and category of the award /nomination and initiative will be announced in the award function and IMC </a:t>
            </a:r>
            <a:r>
              <a:rPr lang="en-US" b="1" dirty="0" smtClean="0"/>
              <a:t>websites</a:t>
            </a:r>
            <a:endParaRPr lang="en-IN" b="1" dirty="0"/>
          </a:p>
          <a:p>
            <a:pPr algn="just">
              <a:lnSpc>
                <a:spcPct val="120000"/>
              </a:lnSpc>
              <a:spcBef>
                <a:spcPts val="600"/>
              </a:spcBef>
            </a:pPr>
            <a:r>
              <a:rPr lang="en-IN" dirty="0"/>
              <a:t>In case of </a:t>
            </a:r>
            <a:r>
              <a:rPr lang="en-IN" dirty="0" smtClean="0"/>
              <a:t>queries please </a:t>
            </a:r>
            <a:r>
              <a:rPr lang="en-IN" dirty="0"/>
              <a:t>reach out to : </a:t>
            </a:r>
          </a:p>
          <a:p>
            <a:pPr lvl="1" algn="just">
              <a:lnSpc>
                <a:spcPct val="120000"/>
              </a:lnSpc>
              <a:spcBef>
                <a:spcPts val="600"/>
              </a:spcBef>
            </a:pPr>
            <a:r>
              <a:rPr lang="en-IN" b="1" dirty="0"/>
              <a:t>Ms Selby </a:t>
            </a:r>
            <a:r>
              <a:rPr lang="en-IN" b="1" dirty="0" err="1"/>
              <a:t>Nambisan</a:t>
            </a:r>
            <a:r>
              <a:rPr lang="en-IN" dirty="0"/>
              <a:t>, Director – IT &amp; Events, at +91 22 71226659 or email at </a:t>
            </a:r>
            <a:r>
              <a:rPr lang="en-IN" dirty="0">
                <a:hlinkClick r:id="rId4"/>
              </a:rPr>
              <a:t>selby@imcnet.org</a:t>
            </a:r>
            <a:endParaRPr lang="en-IN" dirty="0"/>
          </a:p>
          <a:p>
            <a:pPr lvl="1" algn="just">
              <a:lnSpc>
                <a:spcPct val="120000"/>
              </a:lnSpc>
              <a:spcBef>
                <a:spcPts val="600"/>
              </a:spcBef>
            </a:pPr>
            <a:r>
              <a:rPr lang="en-IN" b="1" dirty="0"/>
              <a:t>Mr. Narendra Kadam</a:t>
            </a:r>
            <a:r>
              <a:rPr lang="en-IN" dirty="0"/>
              <a:t>, </a:t>
            </a:r>
            <a:r>
              <a:rPr lang="en-IN" dirty="0" smtClean="0"/>
              <a:t>Deputy </a:t>
            </a:r>
            <a:r>
              <a:rPr lang="en-IN" dirty="0"/>
              <a:t>Director – IT at </a:t>
            </a:r>
            <a:r>
              <a:rPr lang="en-IN" dirty="0" smtClean="0"/>
              <a:t>9833351219 </a:t>
            </a:r>
            <a:r>
              <a:rPr lang="en-IN" dirty="0"/>
              <a:t>or email at </a:t>
            </a:r>
            <a:r>
              <a:rPr lang="en-IN" dirty="0">
                <a:hlinkClick r:id="rId5"/>
              </a:rPr>
              <a:t>narendra@imcnet.org</a:t>
            </a:r>
            <a:endParaRPr lang="en-IN" dirty="0"/>
          </a:p>
          <a:p>
            <a:endParaRPr lang="en-IN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Rules for </a:t>
            </a:r>
            <a:r>
              <a:rPr lang="en-IN" dirty="0" smtClean="0"/>
              <a:t>2023 </a:t>
            </a:r>
            <a:r>
              <a:rPr lang="en-IN" dirty="0"/>
              <a:t>Awards 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www.imc-itawards.in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437510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10000"/>
              </a:lnSpc>
              <a:buNone/>
            </a:pPr>
            <a:r>
              <a:rPr lang="en-IN" dirty="0"/>
              <a:t>There are three parts to the application procedure :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en-IN" b="1" u="sng" dirty="0"/>
              <a:t>Part – A : </a:t>
            </a:r>
            <a:r>
              <a:rPr lang="en-IN" dirty="0"/>
              <a:t>Consists of the </a:t>
            </a:r>
            <a:r>
              <a:rPr lang="en-IN" b="1" dirty="0"/>
              <a:t>details of the applicant </a:t>
            </a:r>
            <a:r>
              <a:rPr lang="en-IN" b="1" dirty="0" smtClean="0"/>
              <a:t>company or individual</a:t>
            </a:r>
            <a:r>
              <a:rPr lang="en-IN" dirty="0" smtClean="0"/>
              <a:t>, </a:t>
            </a:r>
            <a:r>
              <a:rPr lang="en-IN" dirty="0"/>
              <a:t>the contact points, and declaration regarding the </a:t>
            </a:r>
            <a:r>
              <a:rPr lang="en-IN" dirty="0" smtClean="0"/>
              <a:t>digital / IT work </a:t>
            </a:r>
            <a:r>
              <a:rPr lang="en-IN" dirty="0"/>
              <a:t>done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en-IN" b="1" u="sng" dirty="0"/>
              <a:t>Part – B : </a:t>
            </a:r>
            <a:r>
              <a:rPr lang="en-IN" dirty="0"/>
              <a:t>Consists of the </a:t>
            </a:r>
            <a:r>
              <a:rPr lang="en-IN" b="1" dirty="0"/>
              <a:t>detailed questionnaire </a:t>
            </a:r>
            <a:r>
              <a:rPr lang="en-IN" dirty="0"/>
              <a:t>to be filled based on the category of award applied for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en-IN" b="1" u="sng" dirty="0"/>
              <a:t>Part – C : </a:t>
            </a:r>
            <a:r>
              <a:rPr lang="en-IN" dirty="0"/>
              <a:t>A </a:t>
            </a:r>
            <a:r>
              <a:rPr lang="en-IN" b="1" dirty="0"/>
              <a:t>video file </a:t>
            </a:r>
            <a:r>
              <a:rPr lang="en-IN" dirty="0"/>
              <a:t>of </a:t>
            </a:r>
            <a:r>
              <a:rPr lang="en-IN" b="1" dirty="0"/>
              <a:t>LESS THAN 3 minutes </a:t>
            </a:r>
            <a:r>
              <a:rPr lang="en-IN" dirty="0"/>
              <a:t>showcasing / explaining the project </a:t>
            </a:r>
            <a:r>
              <a:rPr lang="en-IN" dirty="0" smtClean="0"/>
              <a:t>may be </a:t>
            </a:r>
            <a:r>
              <a:rPr lang="en-IN" dirty="0"/>
              <a:t>attached </a:t>
            </a:r>
            <a:r>
              <a:rPr lang="en-IN" dirty="0" smtClean="0"/>
              <a:t>along with </a:t>
            </a:r>
            <a:r>
              <a:rPr lang="en-IN" dirty="0"/>
              <a:t>the </a:t>
            </a:r>
            <a:r>
              <a:rPr lang="en-IN" dirty="0" smtClean="0"/>
              <a:t>application (optional).</a:t>
            </a:r>
            <a:endParaRPr lang="en-IN" dirty="0"/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Application Process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www.imc-itawards.in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40158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2800" b="1" dirty="0"/>
              <a:t>All the Best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IN" smtClean="0"/>
              <a:t>www.imc-itawards.in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22765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285</TotalTime>
  <Words>823</Words>
  <Application>Microsoft Office PowerPoint</Application>
  <PresentationFormat>On-screen Show (16:9)</PresentationFormat>
  <Paragraphs>81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Cambria</vt:lpstr>
      <vt:lpstr>Franklin Gothic Medium</vt:lpstr>
      <vt:lpstr>Tahoma</vt:lpstr>
      <vt:lpstr>Wingdings</vt:lpstr>
      <vt:lpstr>Wingdings 2</vt:lpstr>
      <vt:lpstr>Grid</vt:lpstr>
      <vt:lpstr>IMC Digital Technology Awards 2023</vt:lpstr>
      <vt:lpstr>The purpose of these awards is to recognise and reward superior Digital &amp; IT accomplishments across the spectrum  IMC rewards all - the start-ups, IT companies, End-User companies, Government departments and individual technology leaders – for technological solutions, applications, and improvements that have transformed businesses and made a difference.</vt:lpstr>
      <vt:lpstr>The applicants can apply in any of the following Categories</vt:lpstr>
      <vt:lpstr> Category 1 is divided in 4 sectionS</vt:lpstr>
      <vt:lpstr> Category 2, 3 is summarised below</vt:lpstr>
      <vt:lpstr>Rules for 2023 Awards </vt:lpstr>
      <vt:lpstr>Application Process</vt:lpstr>
      <vt:lpstr>All the Best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abc</dc:creator>
  <cp:lastModifiedBy>Anastasia Dsouza</cp:lastModifiedBy>
  <cp:revision>71</cp:revision>
  <dcterms:created xsi:type="dcterms:W3CDTF">2020-12-22T05:27:49Z</dcterms:created>
  <dcterms:modified xsi:type="dcterms:W3CDTF">2023-02-22T05:34:02Z</dcterms:modified>
</cp:coreProperties>
</file>